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League Spartan" charset="1" panose="00000800000000000000"/>
      <p:regular r:id="rId15"/>
    </p:embeddedFont>
    <p:embeddedFont>
      <p:font typeface="DM Sans" charset="1" panose="00000000000000000000"/>
      <p:regular r:id="rId16"/>
    </p:embeddedFont>
    <p:embeddedFont>
      <p:font typeface="TD Kalayaan" charset="1" panose="00000000000000000000"/>
      <p:regular r:id="rId17"/>
    </p:embeddedFont>
    <p:embeddedFont>
      <p:font typeface="DM Sans Bold" charset="1" panose="00000000000000000000"/>
      <p:regular r:id="rId18"/>
    </p:embeddedFont>
    <p:embeddedFont>
      <p:font typeface="DM Sans Bold Italics" charset="1" panose="00000000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3unh4UWA.mp4>
</file>

<file path=ppt/media/image1.jpeg>
</file>

<file path=ppt/media/image10.png>
</file>

<file path=ppt/media/image11.png>
</file>

<file path=ppt/media/image12.svg>
</file>

<file path=ppt/media/image13.png>
</file>

<file path=ppt/media/image14.jpeg>
</file>

<file path=ppt/media/image15.pn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3.jpeg>
</file>

<file path=ppt/media/image4.png>
</file>

<file path=ppt/media/image5.sv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6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7.jpeg" Type="http://schemas.openxmlformats.org/officeDocument/2006/relationships/image"/><Relationship Id="rId4" Target="../media/VAG3unh4UWA.mp4" Type="http://schemas.openxmlformats.org/officeDocument/2006/relationships/video"/><Relationship Id="rId5" Target="../media/VAG3unh4UWA.mp4" Type="http://schemas.microsoft.com/office/2007/relationships/media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8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10.png" Type="http://schemas.openxmlformats.org/officeDocument/2006/relationships/image"/><Relationship Id="rId4" Target="../media/image11.png" Type="http://schemas.openxmlformats.org/officeDocument/2006/relationships/image"/><Relationship Id="rId5" Target="../media/image12.svg" Type="http://schemas.openxmlformats.org/officeDocument/2006/relationships/image"/><Relationship Id="rId6" Target="../media/image1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jpeg" Type="http://schemas.openxmlformats.org/officeDocument/2006/relationships/image"/><Relationship Id="rId3" Target="../media/image15.png" Type="http://schemas.openxmlformats.org/officeDocument/2006/relationships/image"/><Relationship Id="rId4" Target="../media/image16.png" Type="http://schemas.openxmlformats.org/officeDocument/2006/relationships/image"/><Relationship Id="rId5" Target="../media/image17.svg" Type="http://schemas.openxmlformats.org/officeDocument/2006/relationships/image"/><Relationship Id="rId6" Target="../media/image18.png" Type="http://schemas.openxmlformats.org/officeDocument/2006/relationships/image"/><Relationship Id="rId7" Target="../media/image19.svg" Type="http://schemas.openxmlformats.org/officeDocument/2006/relationships/image"/><Relationship Id="rId8" Target="../media/image20.png" Type="http://schemas.openxmlformats.org/officeDocument/2006/relationships/image"/><Relationship Id="rId9" Target="../media/image21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jpeg" Type="http://schemas.openxmlformats.org/officeDocument/2006/relationships/image"/><Relationship Id="rId3" Target="../media/image15.png" Type="http://schemas.openxmlformats.org/officeDocument/2006/relationships/image"/><Relationship Id="rId4" Target="../media/image16.png" Type="http://schemas.openxmlformats.org/officeDocument/2006/relationships/image"/><Relationship Id="rId5" Target="../media/image17.svg" Type="http://schemas.openxmlformats.org/officeDocument/2006/relationships/image"/><Relationship Id="rId6" Target="../media/image22.png" Type="http://schemas.openxmlformats.org/officeDocument/2006/relationships/image"/><Relationship Id="rId7" Target="../media/image23.svg" Type="http://schemas.openxmlformats.org/officeDocument/2006/relationships/image"/><Relationship Id="rId8" Target="../media/image24.png" Type="http://schemas.openxmlformats.org/officeDocument/2006/relationships/image"/><Relationship Id="rId9" Target="../media/image25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8794" r="0" b="-28983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0">
            <a:off x="10633062" y="2143381"/>
            <a:ext cx="6595674" cy="6961134"/>
          </a:xfrm>
          <a:custGeom>
            <a:avLst/>
            <a:gdLst/>
            <a:ahLst/>
            <a:cxnLst/>
            <a:rect r="r" b="b" t="t" l="l"/>
            <a:pathLst>
              <a:path h="6961134" w="6595674">
                <a:moveTo>
                  <a:pt x="6595675" y="0"/>
                </a:moveTo>
                <a:lnTo>
                  <a:pt x="0" y="0"/>
                </a:lnTo>
                <a:lnTo>
                  <a:pt x="0" y="6961134"/>
                </a:lnTo>
                <a:lnTo>
                  <a:pt x="6595675" y="6961134"/>
                </a:lnTo>
                <a:lnTo>
                  <a:pt x="6595675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2123353"/>
            <a:ext cx="9521205" cy="30201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146"/>
              </a:lnSpc>
            </a:pPr>
            <a:r>
              <a:rPr lang="en-US" sz="8675" b="true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SECUREPASS: </a:t>
            </a:r>
            <a:r>
              <a:rPr lang="en-US" sz="8675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 System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5698663"/>
            <a:ext cx="8613566" cy="26028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01"/>
              </a:lnSpc>
            </a:pPr>
            <a:r>
              <a:rPr lang="en-US" sz="371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The Most Secure Airport Interview AI</a:t>
            </a:r>
          </a:p>
          <a:p>
            <a:pPr algn="l">
              <a:lnSpc>
                <a:spcPts val="5201"/>
              </a:lnSpc>
            </a:pPr>
            <a:r>
              <a:rPr lang="en-US" sz="371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An AI-powered Airport Security  System</a:t>
            </a:r>
          </a:p>
          <a:p>
            <a:pPr algn="l">
              <a:lnSpc>
                <a:spcPts val="5201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8412192" y="904875"/>
            <a:ext cx="8950669" cy="1000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72"/>
              </a:lnSpc>
              <a:spcBef>
                <a:spcPct val="0"/>
              </a:spcBef>
            </a:pPr>
            <a:r>
              <a:rPr lang="en-US" sz="5837">
                <a:solidFill>
                  <a:srgbClr val="FFFFFF"/>
                </a:solidFill>
                <a:latin typeface="TD Kalayaan"/>
                <a:ea typeface="TD Kalayaan"/>
                <a:cs typeface="TD Kalayaan"/>
                <a:sym typeface="TD Kalayaan"/>
              </a:rPr>
              <a:t>Team : incognito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1111" t="-48765" r="0" b="-48765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0">
            <a:off x="13227918" y="-1552150"/>
            <a:ext cx="5335801" cy="6165316"/>
          </a:xfrm>
          <a:custGeom>
            <a:avLst/>
            <a:gdLst/>
            <a:ahLst/>
            <a:cxnLst/>
            <a:rect r="r" b="b" t="t" l="l"/>
            <a:pathLst>
              <a:path h="6165316" w="5335801">
                <a:moveTo>
                  <a:pt x="5335801" y="0"/>
                </a:moveTo>
                <a:lnTo>
                  <a:pt x="0" y="0"/>
                </a:lnTo>
                <a:lnTo>
                  <a:pt x="0" y="6165317"/>
                </a:lnTo>
                <a:lnTo>
                  <a:pt x="5335801" y="6165317"/>
                </a:lnTo>
                <a:lnTo>
                  <a:pt x="5335801" y="0"/>
                </a:lnTo>
                <a:close/>
              </a:path>
            </a:pathLst>
          </a:custGeom>
          <a:blipFill>
            <a:blip r:embed="rId3">
              <a:alphaModFix amt="38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9946158" y="5129748"/>
            <a:ext cx="5949660" cy="6874607"/>
          </a:xfrm>
          <a:custGeom>
            <a:avLst/>
            <a:gdLst/>
            <a:ahLst/>
            <a:cxnLst/>
            <a:rect r="r" b="b" t="t" l="l"/>
            <a:pathLst>
              <a:path h="6874607" w="5949660">
                <a:moveTo>
                  <a:pt x="5949661" y="0"/>
                </a:moveTo>
                <a:lnTo>
                  <a:pt x="0" y="0"/>
                </a:lnTo>
                <a:lnTo>
                  <a:pt x="0" y="6874607"/>
                </a:lnTo>
                <a:lnTo>
                  <a:pt x="5949661" y="6874607"/>
                </a:lnTo>
                <a:lnTo>
                  <a:pt x="5949661" y="0"/>
                </a:lnTo>
                <a:close/>
              </a:path>
            </a:pathLst>
          </a:custGeom>
          <a:blipFill>
            <a:blip r:embed="rId3">
              <a:alphaModFix amt="38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2918948" y="3885786"/>
            <a:ext cx="5953740" cy="7049109"/>
          </a:xfrm>
          <a:custGeom>
            <a:avLst/>
            <a:gdLst/>
            <a:ahLst/>
            <a:cxnLst/>
            <a:rect r="r" b="b" t="t" l="l"/>
            <a:pathLst>
              <a:path h="7049109" w="5953740">
                <a:moveTo>
                  <a:pt x="0" y="0"/>
                </a:moveTo>
                <a:lnTo>
                  <a:pt x="5953741" y="0"/>
                </a:lnTo>
                <a:lnTo>
                  <a:pt x="5953741" y="7049110"/>
                </a:lnTo>
                <a:lnTo>
                  <a:pt x="0" y="704911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AutoShape 6" id="6"/>
          <p:cNvSpPr/>
          <p:nvPr/>
        </p:nvSpPr>
        <p:spPr>
          <a:xfrm>
            <a:off x="1274398" y="3885786"/>
            <a:ext cx="582251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1028700" y="866223"/>
            <a:ext cx="8780492" cy="23758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364"/>
              </a:lnSpc>
            </a:pPr>
            <a:r>
              <a:rPr lang="en-US" b="true" sz="8142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Problem Statement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99666" y="4257514"/>
            <a:ext cx="9838560" cy="4737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5628" indent="-347814" lvl="1">
              <a:lnSpc>
                <a:spcPts val="4188"/>
              </a:lnSpc>
              <a:buFont typeface="Arial"/>
              <a:buChar char="•"/>
            </a:pPr>
            <a:r>
              <a:rPr lang="en-US" sz="3221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Current airport security interviews are time-consuming and manual.</a:t>
            </a:r>
          </a:p>
          <a:p>
            <a:pPr algn="l" marL="695628" indent="-347814" lvl="1">
              <a:lnSpc>
                <a:spcPts val="4188"/>
              </a:lnSpc>
              <a:buFont typeface="Arial"/>
              <a:buChar char="•"/>
            </a:pPr>
            <a:r>
              <a:rPr lang="en-US" sz="3221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Prone to human bias and inconsistency.</a:t>
            </a:r>
          </a:p>
          <a:p>
            <a:pPr algn="l" marL="695628" indent="-347814" lvl="1">
              <a:lnSpc>
                <a:spcPts val="4188"/>
              </a:lnSpc>
              <a:buFont typeface="Arial"/>
              <a:buChar char="•"/>
            </a:pPr>
            <a:r>
              <a:rPr lang="en-US" sz="3221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Rising passenger traffic strains security resources.</a:t>
            </a:r>
          </a:p>
          <a:p>
            <a:pPr algn="l" marL="695628" indent="-347814" lvl="1">
              <a:lnSpc>
                <a:spcPts val="4188"/>
              </a:lnSpc>
              <a:buFont typeface="Arial"/>
              <a:buChar char="•"/>
            </a:pPr>
            <a:r>
              <a:rPr lang="en-US" sz="3221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Need for an automated, objective system that combines identity verification with behavioral threat detection.</a:t>
            </a:r>
          </a:p>
          <a:p>
            <a:pPr algn="l">
              <a:lnSpc>
                <a:spcPts val="4188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1111" t="-48765" r="0" b="-48765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0">
            <a:off x="13227918" y="-1552150"/>
            <a:ext cx="5335801" cy="6165316"/>
          </a:xfrm>
          <a:custGeom>
            <a:avLst/>
            <a:gdLst/>
            <a:ahLst/>
            <a:cxnLst/>
            <a:rect r="r" b="b" t="t" l="l"/>
            <a:pathLst>
              <a:path h="6165316" w="5335801">
                <a:moveTo>
                  <a:pt x="5335801" y="0"/>
                </a:moveTo>
                <a:lnTo>
                  <a:pt x="0" y="0"/>
                </a:lnTo>
                <a:lnTo>
                  <a:pt x="0" y="6165317"/>
                </a:lnTo>
                <a:lnTo>
                  <a:pt x="5335801" y="6165317"/>
                </a:lnTo>
                <a:lnTo>
                  <a:pt x="5335801" y="0"/>
                </a:lnTo>
                <a:close/>
              </a:path>
            </a:pathLst>
          </a:custGeom>
          <a:blipFill>
            <a:blip r:embed="rId3">
              <a:alphaModFix amt="38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9946158" y="5129748"/>
            <a:ext cx="5949660" cy="6874607"/>
          </a:xfrm>
          <a:custGeom>
            <a:avLst/>
            <a:gdLst/>
            <a:ahLst/>
            <a:cxnLst/>
            <a:rect r="r" b="b" t="t" l="l"/>
            <a:pathLst>
              <a:path h="6874607" w="5949660">
                <a:moveTo>
                  <a:pt x="5949661" y="0"/>
                </a:moveTo>
                <a:lnTo>
                  <a:pt x="0" y="0"/>
                </a:lnTo>
                <a:lnTo>
                  <a:pt x="0" y="6874607"/>
                </a:lnTo>
                <a:lnTo>
                  <a:pt x="5949661" y="6874607"/>
                </a:lnTo>
                <a:lnTo>
                  <a:pt x="5949661" y="0"/>
                </a:lnTo>
                <a:close/>
              </a:path>
            </a:pathLst>
          </a:custGeom>
          <a:blipFill>
            <a:blip r:embed="rId3">
              <a:alphaModFix amt="38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>
            <a:off x="825632" y="3402501"/>
            <a:ext cx="582251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670541" y="1786690"/>
            <a:ext cx="17380335" cy="5802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575"/>
              </a:lnSpc>
            </a:pPr>
            <a:r>
              <a:rPr lang="en-US" sz="6596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Proposed Solution</a:t>
            </a:r>
          </a:p>
          <a:p>
            <a:pPr algn="l">
              <a:lnSpc>
                <a:spcPts val="4675"/>
              </a:lnSpc>
            </a:pPr>
          </a:p>
          <a:p>
            <a:pPr algn="l">
              <a:lnSpc>
                <a:spcPts val="4675"/>
              </a:lnSpc>
            </a:pPr>
          </a:p>
          <a:p>
            <a:pPr algn="l" marL="776562" indent="-388281" lvl="1">
              <a:lnSpc>
                <a:spcPts val="4675"/>
              </a:lnSpc>
              <a:buFont typeface="Arial"/>
              <a:buChar char="•"/>
            </a:pPr>
            <a:r>
              <a:rPr lang="en-US" b="true" sz="3596" i="true">
                <a:solidFill>
                  <a:srgbClr val="FFFFFF"/>
                </a:solidFill>
                <a:latin typeface="DM Sans Bold Italics"/>
                <a:ea typeface="DM Sans Bold Italics"/>
                <a:cs typeface="DM Sans Bold Italics"/>
                <a:sym typeface="DM Sans Bold Italics"/>
              </a:rPr>
              <a:t>SecurePass is an AI-driven inte</a:t>
            </a:r>
            <a:r>
              <a:rPr lang="en-US" b="true" sz="3596" i="true">
                <a:solidFill>
                  <a:srgbClr val="FFFFFF"/>
                </a:solidFill>
                <a:latin typeface="DM Sans Bold Italics"/>
                <a:ea typeface="DM Sans Bold Italics"/>
                <a:cs typeface="DM Sans Bold Italics"/>
                <a:sym typeface="DM Sans Bold Italics"/>
              </a:rPr>
              <a:t>rview system that:</a:t>
            </a:r>
          </a:p>
          <a:p>
            <a:pPr algn="l" marL="776562" indent="-388281" lvl="1">
              <a:lnSpc>
                <a:spcPts val="4675"/>
              </a:lnSpc>
              <a:buFont typeface="Arial"/>
              <a:buChar char="•"/>
            </a:pPr>
            <a:r>
              <a:rPr lang="en-US" b="true" sz="3596" i="true">
                <a:solidFill>
                  <a:srgbClr val="FFFFFF"/>
                </a:solidFill>
                <a:latin typeface="DM Sans Bold Italics"/>
                <a:ea typeface="DM Sans Bold Italics"/>
                <a:cs typeface="DM Sans Bold Italics"/>
                <a:sym typeface="DM Sans Bold Italics"/>
              </a:rPr>
              <a:t> Identity Verification: Uses biometrics (face + voice) for passenger authentication.</a:t>
            </a:r>
          </a:p>
          <a:p>
            <a:pPr algn="l" marL="776562" indent="-388281" lvl="1">
              <a:lnSpc>
                <a:spcPts val="4675"/>
              </a:lnSpc>
              <a:buFont typeface="Arial"/>
              <a:buChar char="•"/>
            </a:pPr>
            <a:r>
              <a:rPr lang="en-US" b="true" sz="3596" i="true">
                <a:solidFill>
                  <a:srgbClr val="FFFFFF"/>
                </a:solidFill>
                <a:latin typeface="DM Sans Bold Italics"/>
                <a:ea typeface="DM Sans Bold Italics"/>
                <a:cs typeface="DM Sans Bold Italics"/>
                <a:sym typeface="DM Sans Bold Italics"/>
              </a:rPr>
              <a:t>Interview Process: Conducts short interviews and flags passengers for human review if they make jokes or sarcastic remarks.</a:t>
            </a:r>
          </a:p>
          <a:p>
            <a:pPr algn="l">
              <a:lnSpc>
                <a:spcPts val="4675"/>
              </a:lnSpc>
            </a:pPr>
          </a:p>
        </p:txBody>
      </p:sp>
    </p:spTree>
  </p:cSld>
  <p:clrMapOvr>
    <a:masterClrMapping/>
  </p:clrMapOvr>
  <p:transition spd="fast">
    <p:circle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8888" r="0" b="-28888"/>
            </a:stretch>
          </a:blipFill>
        </p:spPr>
      </p:sp>
      <p:pic>
        <p:nvPicPr>
          <p:cNvPr name="Picture 3" id="3">
            <a:hlinkClick action="ppaction://media"/>
          </p:cNvPr>
          <p:cNvPicPr>
            <a:picLocks noChangeAspect="true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1028700" y="1028700"/>
            <a:ext cx="16000563" cy="9000317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152978" y="-81324"/>
            <a:ext cx="15099485" cy="11100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790"/>
              </a:lnSpc>
            </a:pPr>
            <a:r>
              <a:rPr lang="en-US" b="true" sz="7325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 Demo</a:t>
            </a:r>
          </a:p>
        </p:txBody>
      </p:sp>
    </p:spTree>
  </p:cSld>
  <p:clrMapOvr>
    <a:masterClrMapping/>
  </p:clrMapOvr>
  <p:transition spd="fast">
    <p:circle/>
  </p:transition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8888" r="0" b="-2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86148" y="1583712"/>
            <a:ext cx="15515704" cy="8110482"/>
          </a:xfrm>
          <a:custGeom>
            <a:avLst/>
            <a:gdLst/>
            <a:ahLst/>
            <a:cxnLst/>
            <a:rect r="r" b="b" t="t" l="l"/>
            <a:pathLst>
              <a:path h="8110482" w="15515704">
                <a:moveTo>
                  <a:pt x="0" y="0"/>
                </a:moveTo>
                <a:lnTo>
                  <a:pt x="15515704" y="0"/>
                </a:lnTo>
                <a:lnTo>
                  <a:pt x="15515704" y="8110481"/>
                </a:lnTo>
                <a:lnTo>
                  <a:pt x="0" y="81104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594258" y="473688"/>
            <a:ext cx="15099485" cy="11100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790"/>
              </a:lnSpc>
            </a:pPr>
            <a:r>
              <a:rPr lang="en-US" b="true" sz="7325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LangFlow Workflow</a:t>
            </a:r>
          </a:p>
        </p:txBody>
      </p:sp>
    </p:spTree>
  </p:cSld>
  <p:clrMapOvr>
    <a:masterClrMapping/>
  </p:clrMapOvr>
  <p:transition spd="fast">
    <p:circle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8888" r="0" b="-2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324922">
            <a:off x="0" y="1541950"/>
            <a:ext cx="7715250" cy="8229600"/>
          </a:xfrm>
          <a:custGeom>
            <a:avLst/>
            <a:gdLst/>
            <a:ahLst/>
            <a:cxnLst/>
            <a:rect r="r" b="b" t="t" l="l"/>
            <a:pathLst>
              <a:path h="8229600" w="7715250">
                <a:moveTo>
                  <a:pt x="0" y="0"/>
                </a:moveTo>
                <a:lnTo>
                  <a:pt x="7715250" y="0"/>
                </a:lnTo>
                <a:lnTo>
                  <a:pt x="771525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5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324922">
            <a:off x="12237853" y="3664239"/>
            <a:ext cx="7715250" cy="8229600"/>
          </a:xfrm>
          <a:custGeom>
            <a:avLst/>
            <a:gdLst/>
            <a:ahLst/>
            <a:cxnLst/>
            <a:rect r="r" b="b" t="t" l="l"/>
            <a:pathLst>
              <a:path h="8229600" w="7715250">
                <a:moveTo>
                  <a:pt x="0" y="0"/>
                </a:moveTo>
                <a:lnTo>
                  <a:pt x="7715250" y="0"/>
                </a:lnTo>
                <a:lnTo>
                  <a:pt x="771525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5000"/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9187704" y="4552046"/>
            <a:ext cx="6907775" cy="1104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4"/>
              </a:lnSpc>
            </a:pPr>
            <a:r>
              <a:rPr lang="en-US" sz="226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 Imp</a:t>
            </a:r>
            <a:r>
              <a:rPr lang="en-US" sz="2265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roved Screening Efficiency: Faster processing without compromising safety.</a:t>
            </a:r>
          </a:p>
          <a:p>
            <a:pPr algn="l" marL="0" indent="0" lvl="0">
              <a:lnSpc>
                <a:spcPts val="2944"/>
              </a:lnSpc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8534745" y="4826721"/>
            <a:ext cx="400009" cy="400009"/>
          </a:xfrm>
          <a:custGeom>
            <a:avLst/>
            <a:gdLst/>
            <a:ahLst/>
            <a:cxnLst/>
            <a:rect r="r" b="b" t="t" l="l"/>
            <a:pathLst>
              <a:path h="400009" w="400009">
                <a:moveTo>
                  <a:pt x="0" y="0"/>
                </a:moveTo>
                <a:lnTo>
                  <a:pt x="400009" y="0"/>
                </a:lnTo>
                <a:lnTo>
                  <a:pt x="400009" y="400009"/>
                </a:lnTo>
                <a:lnTo>
                  <a:pt x="0" y="40000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187704" y="5807755"/>
            <a:ext cx="6907775" cy="1104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4"/>
              </a:lnSpc>
            </a:pPr>
            <a:r>
              <a:rPr lang="en-US" sz="226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 R</a:t>
            </a:r>
            <a:r>
              <a:rPr lang="en-US" sz="2265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educed Human Bias: Objective, consistent evaluations.</a:t>
            </a:r>
          </a:p>
          <a:p>
            <a:pPr algn="l" marL="0" indent="0" lvl="0">
              <a:lnSpc>
                <a:spcPts val="2944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9187704" y="7045810"/>
            <a:ext cx="6907775" cy="733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44"/>
              </a:lnSpc>
            </a:pPr>
            <a:r>
              <a:rPr lang="en-US" sz="226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 AI</a:t>
            </a:r>
            <a:r>
              <a:rPr lang="en-US" sz="2265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-Human Interaction Insights: Reveals limitations in contextual understanding by AI.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8579164" y="7021941"/>
            <a:ext cx="400009" cy="400009"/>
          </a:xfrm>
          <a:custGeom>
            <a:avLst/>
            <a:gdLst/>
            <a:ahLst/>
            <a:cxnLst/>
            <a:rect r="r" b="b" t="t" l="l"/>
            <a:pathLst>
              <a:path h="400009" w="400009">
                <a:moveTo>
                  <a:pt x="0" y="0"/>
                </a:moveTo>
                <a:lnTo>
                  <a:pt x="400008" y="0"/>
                </a:lnTo>
                <a:lnTo>
                  <a:pt x="400008" y="400009"/>
                </a:lnTo>
                <a:lnTo>
                  <a:pt x="0" y="40000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10" id="10"/>
          <p:cNvSpPr/>
          <p:nvPr/>
        </p:nvSpPr>
        <p:spPr>
          <a:xfrm>
            <a:off x="8534745" y="4265038"/>
            <a:ext cx="7560733" cy="0"/>
          </a:xfrm>
          <a:prstGeom prst="line">
            <a:avLst/>
          </a:prstGeom>
          <a:ln cap="rnd" w="95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1" id="11"/>
          <p:cNvSpPr/>
          <p:nvPr/>
        </p:nvSpPr>
        <p:spPr>
          <a:xfrm>
            <a:off x="8534745" y="5507717"/>
            <a:ext cx="7560733" cy="0"/>
          </a:xfrm>
          <a:prstGeom prst="line">
            <a:avLst/>
          </a:prstGeom>
          <a:ln cap="rnd" w="95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2" id="12"/>
          <p:cNvSpPr/>
          <p:nvPr/>
        </p:nvSpPr>
        <p:spPr>
          <a:xfrm>
            <a:off x="8534745" y="6755945"/>
            <a:ext cx="7560733" cy="0"/>
          </a:xfrm>
          <a:prstGeom prst="line">
            <a:avLst/>
          </a:prstGeom>
          <a:ln cap="rnd" w="95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3" id="13"/>
          <p:cNvSpPr/>
          <p:nvPr/>
        </p:nvSpPr>
        <p:spPr>
          <a:xfrm>
            <a:off x="8534745" y="7936977"/>
            <a:ext cx="7560733" cy="0"/>
          </a:xfrm>
          <a:prstGeom prst="line">
            <a:avLst/>
          </a:prstGeom>
          <a:ln cap="rnd" w="95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4" id="14"/>
          <p:cNvSpPr/>
          <p:nvPr/>
        </p:nvSpPr>
        <p:spPr>
          <a:xfrm flipH="false" flipV="false" rot="0">
            <a:off x="1321289" y="3815202"/>
            <a:ext cx="6423664" cy="5805386"/>
          </a:xfrm>
          <a:custGeom>
            <a:avLst/>
            <a:gdLst/>
            <a:ahLst/>
            <a:cxnLst/>
            <a:rect r="r" b="b" t="t" l="l"/>
            <a:pathLst>
              <a:path h="5805386" w="6423664">
                <a:moveTo>
                  <a:pt x="0" y="0"/>
                </a:moveTo>
                <a:lnTo>
                  <a:pt x="6423664" y="0"/>
                </a:lnTo>
                <a:lnTo>
                  <a:pt x="6423664" y="5805386"/>
                </a:lnTo>
                <a:lnTo>
                  <a:pt x="0" y="580538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90000"/>
            </a:blip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321289" y="1660545"/>
            <a:ext cx="14974085" cy="14688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1342"/>
              </a:lnSpc>
            </a:pPr>
            <a:r>
              <a:rPr lang="en-US" b="true" sz="10311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Results &amp; Benefits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8534745" y="5963608"/>
            <a:ext cx="444427" cy="444427"/>
          </a:xfrm>
          <a:custGeom>
            <a:avLst/>
            <a:gdLst/>
            <a:ahLst/>
            <a:cxnLst/>
            <a:rect r="r" b="b" t="t" l="l"/>
            <a:pathLst>
              <a:path h="444427" w="444427">
                <a:moveTo>
                  <a:pt x="0" y="0"/>
                </a:moveTo>
                <a:lnTo>
                  <a:pt x="444427" y="0"/>
                </a:lnTo>
                <a:lnTo>
                  <a:pt x="444427" y="444427"/>
                </a:lnTo>
                <a:lnTo>
                  <a:pt x="0" y="44442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  <p:transition spd="fast">
    <p:circle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8164" t="-45146" r="0" b="-47146"/>
            </a:stretch>
          </a:blipFill>
        </p:spPr>
      </p:sp>
      <p:sp>
        <p:nvSpPr>
          <p:cNvPr name="AutoShape 3" id="3"/>
          <p:cNvSpPr/>
          <p:nvPr/>
        </p:nvSpPr>
        <p:spPr>
          <a:xfrm flipH="true">
            <a:off x="610452" y="3166688"/>
            <a:ext cx="10961021" cy="0"/>
          </a:xfrm>
          <a:prstGeom prst="line">
            <a:avLst/>
          </a:prstGeom>
          <a:ln cap="flat" w="1047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3009497" y="3219075"/>
            <a:ext cx="9486571" cy="8229600"/>
          </a:xfrm>
          <a:custGeom>
            <a:avLst/>
            <a:gdLst/>
            <a:ahLst/>
            <a:cxnLst/>
            <a:rect r="r" b="b" t="t" l="l"/>
            <a:pathLst>
              <a:path h="8229600" w="9486571">
                <a:moveTo>
                  <a:pt x="0" y="0"/>
                </a:moveTo>
                <a:lnTo>
                  <a:pt x="9486571" y="0"/>
                </a:lnTo>
                <a:lnTo>
                  <a:pt x="948657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3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4044954" y="-3577332"/>
            <a:ext cx="9486571" cy="8229600"/>
          </a:xfrm>
          <a:custGeom>
            <a:avLst/>
            <a:gdLst/>
            <a:ahLst/>
            <a:cxnLst/>
            <a:rect r="r" b="b" t="t" l="l"/>
            <a:pathLst>
              <a:path h="8229600" w="9486571">
                <a:moveTo>
                  <a:pt x="0" y="0"/>
                </a:moveTo>
                <a:lnTo>
                  <a:pt x="9486571" y="0"/>
                </a:lnTo>
                <a:lnTo>
                  <a:pt x="948657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3000"/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2441918" y="8821027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3878682" y="164258"/>
            <a:ext cx="4209514" cy="4114800"/>
          </a:xfrm>
          <a:custGeom>
            <a:avLst/>
            <a:gdLst/>
            <a:ahLst/>
            <a:cxnLst/>
            <a:rect r="r" b="b" t="t" l="l"/>
            <a:pathLst>
              <a:path h="4114800" w="4209514">
                <a:moveTo>
                  <a:pt x="0" y="0"/>
                </a:moveTo>
                <a:lnTo>
                  <a:pt x="4209514" y="0"/>
                </a:lnTo>
                <a:lnTo>
                  <a:pt x="420951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1645155" y="-1848225"/>
            <a:ext cx="6084732" cy="4114800"/>
          </a:xfrm>
          <a:custGeom>
            <a:avLst/>
            <a:gdLst/>
            <a:ahLst/>
            <a:cxnLst/>
            <a:rect r="r" b="b" t="t" l="l"/>
            <a:pathLst>
              <a:path h="4114800" w="6084732">
                <a:moveTo>
                  <a:pt x="0" y="0"/>
                </a:moveTo>
                <a:lnTo>
                  <a:pt x="6084732" y="0"/>
                </a:lnTo>
                <a:lnTo>
                  <a:pt x="608473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028700" y="1761080"/>
            <a:ext cx="15865278" cy="9211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283"/>
              </a:lnSpc>
            </a:pPr>
            <a:r>
              <a:rPr lang="en-US" b="true" sz="6069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Business Aspect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76118" y="4035164"/>
            <a:ext cx="15383702" cy="56642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86"/>
              </a:lnSpc>
            </a:pPr>
          </a:p>
          <a:p>
            <a:pPr algn="l" marL="844831" indent="-422415" lvl="1">
              <a:lnSpc>
                <a:spcPts val="5086"/>
              </a:lnSpc>
              <a:buFont typeface="Arial"/>
              <a:buChar char="•"/>
            </a:pPr>
            <a:r>
              <a:rPr lang="en-US" b="true" sz="3913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Airports demand faster, smarter, secure passenger processing.</a:t>
            </a:r>
          </a:p>
          <a:p>
            <a:pPr algn="l" marL="844831" indent="-422415" lvl="1">
              <a:lnSpc>
                <a:spcPts val="5086"/>
              </a:lnSpc>
              <a:buFont typeface="Arial"/>
              <a:buChar char="•"/>
            </a:pPr>
            <a:r>
              <a:rPr lang="en-US" b="true" sz="3913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Reduces manpower costs, boosts verification accuracy, and enhances traveler experience.</a:t>
            </a:r>
          </a:p>
          <a:p>
            <a:pPr algn="l" marL="844831" indent="-422415" lvl="1">
              <a:lnSpc>
                <a:spcPts val="5086"/>
              </a:lnSpc>
              <a:buFont typeface="Arial"/>
              <a:buChar char="•"/>
            </a:pPr>
            <a:r>
              <a:rPr lang="en-US" b="true" sz="3913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Perfect fit for Al Maktoum International Airport (Dubai)—designed for 260M passengers/year with cutting-edge, contactless tech.</a:t>
            </a:r>
          </a:p>
          <a:p>
            <a:pPr algn="l" marL="0" indent="0" lvl="0">
              <a:lnSpc>
                <a:spcPts val="5086"/>
              </a:lnSpc>
            </a:pPr>
          </a:p>
        </p:txBody>
      </p:sp>
    </p:spTree>
  </p:cSld>
  <p:clrMapOvr>
    <a:masterClrMapping/>
  </p:clrMapOvr>
  <p:transition spd="fast">
    <p:circle/>
  </p:transition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8164" t="-45146" r="0" b="-47146"/>
            </a:stretch>
          </a:blipFill>
        </p:spPr>
      </p:sp>
      <p:sp>
        <p:nvSpPr>
          <p:cNvPr name="AutoShape 3" id="3"/>
          <p:cNvSpPr/>
          <p:nvPr/>
        </p:nvSpPr>
        <p:spPr>
          <a:xfrm flipH="true">
            <a:off x="698331" y="2002244"/>
            <a:ext cx="10961021" cy="0"/>
          </a:xfrm>
          <a:prstGeom prst="line">
            <a:avLst/>
          </a:prstGeom>
          <a:ln cap="flat" w="1047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3009497" y="3219075"/>
            <a:ext cx="9486571" cy="8229600"/>
          </a:xfrm>
          <a:custGeom>
            <a:avLst/>
            <a:gdLst/>
            <a:ahLst/>
            <a:cxnLst/>
            <a:rect r="r" b="b" t="t" l="l"/>
            <a:pathLst>
              <a:path h="8229600" w="9486571">
                <a:moveTo>
                  <a:pt x="0" y="0"/>
                </a:moveTo>
                <a:lnTo>
                  <a:pt x="9486571" y="0"/>
                </a:lnTo>
                <a:lnTo>
                  <a:pt x="948657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3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4044954" y="-3577332"/>
            <a:ext cx="9486571" cy="8229600"/>
          </a:xfrm>
          <a:custGeom>
            <a:avLst/>
            <a:gdLst/>
            <a:ahLst/>
            <a:cxnLst/>
            <a:rect r="r" b="b" t="t" l="l"/>
            <a:pathLst>
              <a:path h="8229600" w="9486571">
                <a:moveTo>
                  <a:pt x="0" y="0"/>
                </a:moveTo>
                <a:lnTo>
                  <a:pt x="9486571" y="0"/>
                </a:lnTo>
                <a:lnTo>
                  <a:pt x="948657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3000"/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2441918" y="8821027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5398706" y="454550"/>
            <a:ext cx="2889294" cy="2069457"/>
          </a:xfrm>
          <a:custGeom>
            <a:avLst/>
            <a:gdLst/>
            <a:ahLst/>
            <a:cxnLst/>
            <a:rect r="r" b="b" t="t" l="l"/>
            <a:pathLst>
              <a:path h="2069457" w="2889294">
                <a:moveTo>
                  <a:pt x="0" y="0"/>
                </a:moveTo>
                <a:lnTo>
                  <a:pt x="2889294" y="0"/>
                </a:lnTo>
                <a:lnTo>
                  <a:pt x="2889294" y="2069456"/>
                </a:lnTo>
                <a:lnTo>
                  <a:pt x="0" y="206945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94823" y="8700692"/>
            <a:ext cx="1586308" cy="1586308"/>
          </a:xfrm>
          <a:custGeom>
            <a:avLst/>
            <a:gdLst/>
            <a:ahLst/>
            <a:cxnLst/>
            <a:rect r="r" b="b" t="t" l="l"/>
            <a:pathLst>
              <a:path h="1586308" w="1586308">
                <a:moveTo>
                  <a:pt x="0" y="0"/>
                </a:moveTo>
                <a:lnTo>
                  <a:pt x="1586309" y="0"/>
                </a:lnTo>
                <a:lnTo>
                  <a:pt x="1586309" y="1586308"/>
                </a:lnTo>
                <a:lnTo>
                  <a:pt x="0" y="158630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211361" y="1028700"/>
            <a:ext cx="15865278" cy="9211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283"/>
              </a:lnSpc>
            </a:pPr>
            <a:r>
              <a:rPr lang="en-US" b="true" sz="6069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 Conclusion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11361" y="2559300"/>
            <a:ext cx="15383702" cy="74344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46"/>
              </a:lnSpc>
            </a:pPr>
            <a:r>
              <a:rPr lang="en-US" sz="4113" b="true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SecurePass merges biometric verification and AI-driven behavioral analysis to revolutionize airport security:</a:t>
            </a:r>
          </a:p>
          <a:p>
            <a:pPr algn="l">
              <a:lnSpc>
                <a:spcPts val="5346"/>
              </a:lnSpc>
            </a:pPr>
          </a:p>
          <a:p>
            <a:pPr algn="l">
              <a:lnSpc>
                <a:spcPts val="5346"/>
              </a:lnSpc>
            </a:pPr>
            <a:r>
              <a:rPr lang="en-US" sz="4113" b="true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Automates identity checks &amp; interviews</a:t>
            </a:r>
          </a:p>
          <a:p>
            <a:pPr algn="l">
              <a:lnSpc>
                <a:spcPts val="5346"/>
              </a:lnSpc>
            </a:pPr>
            <a:r>
              <a:rPr lang="en-US" sz="4113" b="true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Reduces human workload &amp; bias</a:t>
            </a:r>
          </a:p>
          <a:p>
            <a:pPr algn="l">
              <a:lnSpc>
                <a:spcPts val="5346"/>
              </a:lnSpc>
            </a:pPr>
            <a:r>
              <a:rPr lang="en-US" sz="4113" b="true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Enhances passenger experience</a:t>
            </a:r>
          </a:p>
          <a:p>
            <a:pPr algn="l">
              <a:lnSpc>
                <a:spcPts val="5346"/>
              </a:lnSpc>
            </a:pPr>
            <a:r>
              <a:rPr lang="en-US" sz="4113" b="true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As airports like Al Maktoum International embrace smart travel, SecurePass is the next step in intelligent, seamless security.</a:t>
            </a:r>
          </a:p>
          <a:p>
            <a:pPr algn="l">
              <a:lnSpc>
                <a:spcPts val="5346"/>
              </a:lnSpc>
            </a:pPr>
          </a:p>
          <a:p>
            <a:pPr algn="l">
              <a:lnSpc>
                <a:spcPts val="5346"/>
              </a:lnSpc>
            </a:pPr>
          </a:p>
        </p:txBody>
      </p:sp>
    </p:spTree>
  </p:cSld>
  <p:clrMapOvr>
    <a:masterClrMapping/>
  </p:clrMapOvr>
  <p:transition spd="fast">
    <p:circle/>
  </p:transition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862691" y="3221329"/>
            <a:ext cx="14562618" cy="34634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378"/>
              </a:lnSpc>
              <a:spcBef>
                <a:spcPct val="0"/>
              </a:spcBef>
            </a:pPr>
            <a:r>
              <a:rPr lang="en-US" b="true" sz="20270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Thank You</a:t>
            </a:r>
          </a:p>
        </p:txBody>
      </p:sp>
    </p:spTree>
  </p:cSld>
  <p:clrMapOvr>
    <a:masterClrMapping/>
  </p:clrMapOvr>
  <p:transition spd="fast">
    <p:circl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DAG3uVCL_to</dc:identifier>
  <dcterms:modified xsi:type="dcterms:W3CDTF">2011-08-01T06:04:30Z</dcterms:modified>
  <cp:revision>1</cp:revision>
  <dc:title>SecurePass: System</dc:title>
</cp:coreProperties>
</file>

<file path=docProps/thumbnail.jpeg>
</file>